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67" r:id="rId6"/>
    <p:sldId id="273" r:id="rId7"/>
    <p:sldId id="258" r:id="rId8"/>
    <p:sldId id="259" r:id="rId9"/>
    <p:sldId id="265" r:id="rId10"/>
    <p:sldId id="264" r:id="rId11"/>
    <p:sldId id="268" r:id="rId12"/>
    <p:sldId id="266" r:id="rId13"/>
    <p:sldId id="272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866F22-4EEE-4455-8923-146D381266AF}" v="75" dt="2024-10-31T17:11:44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85075" autoAdjust="0"/>
  </p:normalViewPr>
  <p:slideViewPr>
    <p:cSldViewPr snapToGrid="0">
      <p:cViewPr varScale="1">
        <p:scale>
          <a:sx n="58" d="100"/>
          <a:sy n="58" d="100"/>
        </p:scale>
        <p:origin x="987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E94D-6FA2-455B-9D60-EE51772269D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0E9B20-1B05-4BDC-BE75-C6DD07AD2EDB}">
      <dgm:prSet custT="1"/>
      <dgm:spPr/>
      <dgm:t>
        <a:bodyPr/>
        <a:lstStyle/>
        <a:p>
          <a:r>
            <a:rPr lang="en-US" sz="1600" dirty="0"/>
            <a:t>Basic classroom features at no cost, perfect for individual teachers</a:t>
          </a:r>
        </a:p>
      </dgm:t>
    </dgm:pt>
    <dgm:pt modelId="{A2F412B0-D249-4D7D-B920-D6E3CA896144}" type="parTrans" cxnId="{47F661FD-7ED6-4447-A830-455668DEEEE3}">
      <dgm:prSet/>
      <dgm:spPr/>
      <dgm:t>
        <a:bodyPr/>
        <a:lstStyle/>
        <a:p>
          <a:endParaRPr lang="en-US"/>
        </a:p>
      </dgm:t>
    </dgm:pt>
    <dgm:pt modelId="{0CFA1C20-F8EA-4998-B4B5-F118A84B1583}" type="sibTrans" cxnId="{47F661FD-7ED6-4447-A830-455668DEEEE3}">
      <dgm:prSet/>
      <dgm:spPr/>
      <dgm:t>
        <a:bodyPr/>
        <a:lstStyle/>
        <a:p>
          <a:endParaRPr lang="en-US"/>
        </a:p>
      </dgm:t>
    </dgm:pt>
    <dgm:pt modelId="{25C053EF-CA3D-43A5-ABE6-CD594F5D8697}">
      <dgm:prSet custT="1"/>
      <dgm:spPr/>
      <dgm:t>
        <a:bodyPr/>
        <a:lstStyle/>
        <a:p>
          <a:r>
            <a:rPr lang="en-US" sz="1600" dirty="0"/>
            <a:t>Subscription with advanced features like analytics, custom quizzes, and private leagues—ideal for schools and districts</a:t>
          </a:r>
        </a:p>
      </dgm:t>
    </dgm:pt>
    <dgm:pt modelId="{662A3A7F-BD68-4B39-A7F6-EC7837127058}" type="parTrans" cxnId="{CC2893FB-80E0-456D-A377-9F90DD88FC5B}">
      <dgm:prSet/>
      <dgm:spPr/>
      <dgm:t>
        <a:bodyPr/>
        <a:lstStyle/>
        <a:p>
          <a:endParaRPr lang="en-US"/>
        </a:p>
      </dgm:t>
    </dgm:pt>
    <dgm:pt modelId="{2D6DBB39-0171-46F6-9FC9-10C4889C1EAD}" type="sibTrans" cxnId="{CC2893FB-80E0-456D-A377-9F90DD88FC5B}">
      <dgm:prSet/>
      <dgm:spPr/>
      <dgm:t>
        <a:bodyPr/>
        <a:lstStyle/>
        <a:p>
          <a:endParaRPr lang="en-US"/>
        </a:p>
      </dgm:t>
    </dgm:pt>
    <dgm:pt modelId="{C96BCEE3-EDA5-4B58-AA4D-2762C2E6A599}">
      <dgm:prSet custT="1"/>
      <dgm:spPr/>
      <dgm:t>
        <a:bodyPr/>
        <a:lstStyle/>
        <a:p>
          <a:r>
            <a:rPr lang="en-US" sz="1600" dirty="0"/>
            <a:t>Our pricing structure provides flexibility for educators to scale according to classroom needs, maximizing value for cost</a:t>
          </a:r>
        </a:p>
      </dgm:t>
    </dgm:pt>
    <dgm:pt modelId="{509E36CD-A99C-4732-90DB-3BE050622CD9}" type="parTrans" cxnId="{D9CE1851-0C93-44CA-B6BD-52C4FA25EDE1}">
      <dgm:prSet/>
      <dgm:spPr/>
      <dgm:t>
        <a:bodyPr/>
        <a:lstStyle/>
        <a:p>
          <a:endParaRPr lang="en-US"/>
        </a:p>
      </dgm:t>
    </dgm:pt>
    <dgm:pt modelId="{B0263B56-5532-4D29-A31F-293B705E04D8}" type="sibTrans" cxnId="{D9CE1851-0C93-44CA-B6BD-52C4FA25EDE1}">
      <dgm:prSet/>
      <dgm:spPr/>
      <dgm:t>
        <a:bodyPr/>
        <a:lstStyle/>
        <a:p>
          <a:endParaRPr lang="en-US"/>
        </a:p>
      </dgm:t>
    </dgm:pt>
    <dgm:pt modelId="{E5E63EAA-AB2A-4C19-BC10-54FFED9086C7}" type="pres">
      <dgm:prSet presAssocID="{9B30E94D-6FA2-455B-9D60-EE51772269D3}" presName="root" presStyleCnt="0">
        <dgm:presLayoutVars>
          <dgm:dir/>
          <dgm:resizeHandles val="exact"/>
        </dgm:presLayoutVars>
      </dgm:prSet>
      <dgm:spPr/>
    </dgm:pt>
    <dgm:pt modelId="{4948BDB4-BE0D-4B0C-AF3C-A39E39664F49}" type="pres">
      <dgm:prSet presAssocID="{610E9B20-1B05-4BDC-BE75-C6DD07AD2EDB}" presName="compNode" presStyleCnt="0"/>
      <dgm:spPr/>
    </dgm:pt>
    <dgm:pt modelId="{0EDBB4FE-C7FF-42BE-9B5A-128CC541AC0D}" type="pres">
      <dgm:prSet presAssocID="{610E9B20-1B05-4BDC-BE75-C6DD07AD2ED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1B68616-ADD9-4040-A42F-11B80CD95BD2}" type="pres">
      <dgm:prSet presAssocID="{610E9B20-1B05-4BDC-BE75-C6DD07AD2E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A72E01D-F38A-4CF6-A02E-8A7C6AC6324F}" type="pres">
      <dgm:prSet presAssocID="{610E9B20-1B05-4BDC-BE75-C6DD07AD2EDB}" presName="spaceRect" presStyleCnt="0"/>
      <dgm:spPr/>
    </dgm:pt>
    <dgm:pt modelId="{1FC5FE59-D00A-4174-9A1A-7EA53A6836D4}" type="pres">
      <dgm:prSet presAssocID="{610E9B20-1B05-4BDC-BE75-C6DD07AD2EDB}" presName="textRect" presStyleLbl="revTx" presStyleIdx="0" presStyleCnt="3" custLinFactNeighborX="1285" custLinFactNeighborY="-15561">
        <dgm:presLayoutVars>
          <dgm:chMax val="1"/>
          <dgm:chPref val="1"/>
        </dgm:presLayoutVars>
      </dgm:prSet>
      <dgm:spPr/>
    </dgm:pt>
    <dgm:pt modelId="{853E0B05-3B2D-40D1-BF26-FAF96B13D838}" type="pres">
      <dgm:prSet presAssocID="{0CFA1C20-F8EA-4998-B4B5-F118A84B1583}" presName="sibTrans" presStyleCnt="0"/>
      <dgm:spPr/>
    </dgm:pt>
    <dgm:pt modelId="{CFC25162-AE88-475C-A31F-70B8CA684F7C}" type="pres">
      <dgm:prSet presAssocID="{25C053EF-CA3D-43A5-ABE6-CD594F5D8697}" presName="compNode" presStyleCnt="0"/>
      <dgm:spPr/>
    </dgm:pt>
    <dgm:pt modelId="{E6D73AA1-20D9-4A3F-AC70-38F59C5E2FC3}" type="pres">
      <dgm:prSet presAssocID="{25C053EF-CA3D-43A5-ABE6-CD594F5D8697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C1CE40B-2552-4CC0-AEB8-6890835D82F5}" type="pres">
      <dgm:prSet presAssocID="{25C053EF-CA3D-43A5-ABE6-CD594F5D86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B170F2F-7314-4DCD-A5F8-B212EF518C8A}" type="pres">
      <dgm:prSet presAssocID="{25C053EF-CA3D-43A5-ABE6-CD594F5D8697}" presName="spaceRect" presStyleCnt="0"/>
      <dgm:spPr/>
    </dgm:pt>
    <dgm:pt modelId="{35D4B9D0-4266-4B97-98EC-35C94B28FB9E}" type="pres">
      <dgm:prSet presAssocID="{25C053EF-CA3D-43A5-ABE6-CD594F5D8697}" presName="textRect" presStyleLbl="revTx" presStyleIdx="1" presStyleCnt="3" custLinFactNeighborX="0" custLinFactNeighborY="-15560">
        <dgm:presLayoutVars>
          <dgm:chMax val="1"/>
          <dgm:chPref val="1"/>
        </dgm:presLayoutVars>
      </dgm:prSet>
      <dgm:spPr/>
    </dgm:pt>
    <dgm:pt modelId="{52AF1938-39DA-41C8-AF52-4BA8DBDA68C4}" type="pres">
      <dgm:prSet presAssocID="{2D6DBB39-0171-46F6-9FC9-10C4889C1EAD}" presName="sibTrans" presStyleCnt="0"/>
      <dgm:spPr/>
    </dgm:pt>
    <dgm:pt modelId="{9937F521-DBB1-4CE9-A0C0-CBC7D9237883}" type="pres">
      <dgm:prSet presAssocID="{C96BCEE3-EDA5-4B58-AA4D-2762C2E6A599}" presName="compNode" presStyleCnt="0"/>
      <dgm:spPr/>
    </dgm:pt>
    <dgm:pt modelId="{55C5B681-22CC-4B50-86FB-158AB8D9AEE9}" type="pres">
      <dgm:prSet presAssocID="{C96BCEE3-EDA5-4B58-AA4D-2762C2E6A59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4AB29FC-D4CA-42D3-B90F-35D14952DC7B}" type="pres">
      <dgm:prSet presAssocID="{C96BCEE3-EDA5-4B58-AA4D-2762C2E6A5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E2DECE01-CD04-4354-AEE5-13463F27FD73}" type="pres">
      <dgm:prSet presAssocID="{C96BCEE3-EDA5-4B58-AA4D-2762C2E6A599}" presName="spaceRect" presStyleCnt="0"/>
      <dgm:spPr/>
    </dgm:pt>
    <dgm:pt modelId="{F681EE1F-7269-49BC-8C92-672233B9747E}" type="pres">
      <dgm:prSet presAssocID="{C96BCEE3-EDA5-4B58-AA4D-2762C2E6A599}" presName="textRect" presStyleLbl="revTx" presStyleIdx="2" presStyleCnt="3" custLinFactNeighborY="-15560">
        <dgm:presLayoutVars>
          <dgm:chMax val="1"/>
          <dgm:chPref val="1"/>
        </dgm:presLayoutVars>
      </dgm:prSet>
      <dgm:spPr/>
    </dgm:pt>
  </dgm:ptLst>
  <dgm:cxnLst>
    <dgm:cxn modelId="{D9CE1851-0C93-44CA-B6BD-52C4FA25EDE1}" srcId="{9B30E94D-6FA2-455B-9D60-EE51772269D3}" destId="{C96BCEE3-EDA5-4B58-AA4D-2762C2E6A599}" srcOrd="2" destOrd="0" parTransId="{509E36CD-A99C-4732-90DB-3BE050622CD9}" sibTransId="{B0263B56-5532-4D29-A31F-293B705E04D8}"/>
    <dgm:cxn modelId="{1BC90678-4080-49A6-A405-F1A850902B63}" type="presOf" srcId="{25C053EF-CA3D-43A5-ABE6-CD594F5D8697}" destId="{35D4B9D0-4266-4B97-98EC-35C94B28FB9E}" srcOrd="0" destOrd="0" presId="urn:microsoft.com/office/officeart/2018/5/layout/IconLeafLabelList"/>
    <dgm:cxn modelId="{8967217D-1318-469B-9C16-A712AF126C39}" type="presOf" srcId="{610E9B20-1B05-4BDC-BE75-C6DD07AD2EDB}" destId="{1FC5FE59-D00A-4174-9A1A-7EA53A6836D4}" srcOrd="0" destOrd="0" presId="urn:microsoft.com/office/officeart/2018/5/layout/IconLeafLabelList"/>
    <dgm:cxn modelId="{409C3396-3396-458B-9EB3-46CBE0C1D1A8}" type="presOf" srcId="{9B30E94D-6FA2-455B-9D60-EE51772269D3}" destId="{E5E63EAA-AB2A-4C19-BC10-54FFED9086C7}" srcOrd="0" destOrd="0" presId="urn:microsoft.com/office/officeart/2018/5/layout/IconLeafLabelList"/>
    <dgm:cxn modelId="{3E31E2B5-64FE-4FB5-90EF-6106CDC43FFB}" type="presOf" srcId="{C96BCEE3-EDA5-4B58-AA4D-2762C2E6A599}" destId="{F681EE1F-7269-49BC-8C92-672233B9747E}" srcOrd="0" destOrd="0" presId="urn:microsoft.com/office/officeart/2018/5/layout/IconLeafLabelList"/>
    <dgm:cxn modelId="{CC2893FB-80E0-456D-A377-9F90DD88FC5B}" srcId="{9B30E94D-6FA2-455B-9D60-EE51772269D3}" destId="{25C053EF-CA3D-43A5-ABE6-CD594F5D8697}" srcOrd="1" destOrd="0" parTransId="{662A3A7F-BD68-4B39-A7F6-EC7837127058}" sibTransId="{2D6DBB39-0171-46F6-9FC9-10C4889C1EAD}"/>
    <dgm:cxn modelId="{47F661FD-7ED6-4447-A830-455668DEEEE3}" srcId="{9B30E94D-6FA2-455B-9D60-EE51772269D3}" destId="{610E9B20-1B05-4BDC-BE75-C6DD07AD2EDB}" srcOrd="0" destOrd="0" parTransId="{A2F412B0-D249-4D7D-B920-D6E3CA896144}" sibTransId="{0CFA1C20-F8EA-4998-B4B5-F118A84B1583}"/>
    <dgm:cxn modelId="{EDCB5C11-889E-43D3-9B74-A2A98DC52F66}" type="presParOf" srcId="{E5E63EAA-AB2A-4C19-BC10-54FFED9086C7}" destId="{4948BDB4-BE0D-4B0C-AF3C-A39E39664F49}" srcOrd="0" destOrd="0" presId="urn:microsoft.com/office/officeart/2018/5/layout/IconLeafLabelList"/>
    <dgm:cxn modelId="{5BDCCD3F-A2B6-438F-AA1C-8974F8FACDDC}" type="presParOf" srcId="{4948BDB4-BE0D-4B0C-AF3C-A39E39664F49}" destId="{0EDBB4FE-C7FF-42BE-9B5A-128CC541AC0D}" srcOrd="0" destOrd="0" presId="urn:microsoft.com/office/officeart/2018/5/layout/IconLeafLabelList"/>
    <dgm:cxn modelId="{9853A8B5-A06E-44C9-96BF-674C1B2F1E62}" type="presParOf" srcId="{4948BDB4-BE0D-4B0C-AF3C-A39E39664F49}" destId="{11B68616-ADD9-4040-A42F-11B80CD95BD2}" srcOrd="1" destOrd="0" presId="urn:microsoft.com/office/officeart/2018/5/layout/IconLeafLabelList"/>
    <dgm:cxn modelId="{3FB49CC7-FF7E-417F-94A2-0830E3CC14F0}" type="presParOf" srcId="{4948BDB4-BE0D-4B0C-AF3C-A39E39664F49}" destId="{1A72E01D-F38A-4CF6-A02E-8A7C6AC6324F}" srcOrd="2" destOrd="0" presId="urn:microsoft.com/office/officeart/2018/5/layout/IconLeafLabelList"/>
    <dgm:cxn modelId="{BB4AE99B-AB0F-4DAF-844D-FB53CF2D4EC0}" type="presParOf" srcId="{4948BDB4-BE0D-4B0C-AF3C-A39E39664F49}" destId="{1FC5FE59-D00A-4174-9A1A-7EA53A6836D4}" srcOrd="3" destOrd="0" presId="urn:microsoft.com/office/officeart/2018/5/layout/IconLeafLabelList"/>
    <dgm:cxn modelId="{C52D0E81-E2A7-42A2-B4A0-10FA772D3A12}" type="presParOf" srcId="{E5E63EAA-AB2A-4C19-BC10-54FFED9086C7}" destId="{853E0B05-3B2D-40D1-BF26-FAF96B13D838}" srcOrd="1" destOrd="0" presId="urn:microsoft.com/office/officeart/2018/5/layout/IconLeafLabelList"/>
    <dgm:cxn modelId="{83E48D61-2753-40CB-8E49-4976D79F0E7E}" type="presParOf" srcId="{E5E63EAA-AB2A-4C19-BC10-54FFED9086C7}" destId="{CFC25162-AE88-475C-A31F-70B8CA684F7C}" srcOrd="2" destOrd="0" presId="urn:microsoft.com/office/officeart/2018/5/layout/IconLeafLabelList"/>
    <dgm:cxn modelId="{F4DC8D8A-67C1-4603-9458-12DAABC0C7CC}" type="presParOf" srcId="{CFC25162-AE88-475C-A31F-70B8CA684F7C}" destId="{E6D73AA1-20D9-4A3F-AC70-38F59C5E2FC3}" srcOrd="0" destOrd="0" presId="urn:microsoft.com/office/officeart/2018/5/layout/IconLeafLabelList"/>
    <dgm:cxn modelId="{D3C778CA-035E-4ECB-8AAD-58F6E366313A}" type="presParOf" srcId="{CFC25162-AE88-475C-A31F-70B8CA684F7C}" destId="{5C1CE40B-2552-4CC0-AEB8-6890835D82F5}" srcOrd="1" destOrd="0" presId="urn:microsoft.com/office/officeart/2018/5/layout/IconLeafLabelList"/>
    <dgm:cxn modelId="{23489967-7BA4-4FBC-A406-32270E43640D}" type="presParOf" srcId="{CFC25162-AE88-475C-A31F-70B8CA684F7C}" destId="{4B170F2F-7314-4DCD-A5F8-B212EF518C8A}" srcOrd="2" destOrd="0" presId="urn:microsoft.com/office/officeart/2018/5/layout/IconLeafLabelList"/>
    <dgm:cxn modelId="{46948353-5D3F-4293-A0BC-624B7A67072A}" type="presParOf" srcId="{CFC25162-AE88-475C-A31F-70B8CA684F7C}" destId="{35D4B9D0-4266-4B97-98EC-35C94B28FB9E}" srcOrd="3" destOrd="0" presId="urn:microsoft.com/office/officeart/2018/5/layout/IconLeafLabelList"/>
    <dgm:cxn modelId="{1A90570D-165D-4320-90D2-1AF98F6BB351}" type="presParOf" srcId="{E5E63EAA-AB2A-4C19-BC10-54FFED9086C7}" destId="{52AF1938-39DA-41C8-AF52-4BA8DBDA68C4}" srcOrd="3" destOrd="0" presId="urn:microsoft.com/office/officeart/2018/5/layout/IconLeafLabelList"/>
    <dgm:cxn modelId="{0420D0B2-07EE-412A-B8FD-11FD19507DE5}" type="presParOf" srcId="{E5E63EAA-AB2A-4C19-BC10-54FFED9086C7}" destId="{9937F521-DBB1-4CE9-A0C0-CBC7D9237883}" srcOrd="4" destOrd="0" presId="urn:microsoft.com/office/officeart/2018/5/layout/IconLeafLabelList"/>
    <dgm:cxn modelId="{2E1EA2AF-E6D1-492D-8D26-A70AD6928145}" type="presParOf" srcId="{9937F521-DBB1-4CE9-A0C0-CBC7D9237883}" destId="{55C5B681-22CC-4B50-86FB-158AB8D9AEE9}" srcOrd="0" destOrd="0" presId="urn:microsoft.com/office/officeart/2018/5/layout/IconLeafLabelList"/>
    <dgm:cxn modelId="{DC9F6279-F8EF-438A-96A2-9A413A0094DC}" type="presParOf" srcId="{9937F521-DBB1-4CE9-A0C0-CBC7D9237883}" destId="{E4AB29FC-D4CA-42D3-B90F-35D14952DC7B}" srcOrd="1" destOrd="0" presId="urn:microsoft.com/office/officeart/2018/5/layout/IconLeafLabelList"/>
    <dgm:cxn modelId="{5A99CCD9-DB01-49F8-9FDE-A57EE8C6679B}" type="presParOf" srcId="{9937F521-DBB1-4CE9-A0C0-CBC7D9237883}" destId="{E2DECE01-CD04-4354-AEE5-13463F27FD73}" srcOrd="2" destOrd="0" presId="urn:microsoft.com/office/officeart/2018/5/layout/IconLeafLabelList"/>
    <dgm:cxn modelId="{C150FB6B-B0EA-4C5D-96D0-CB5F4DE47F59}" type="presParOf" srcId="{9937F521-DBB1-4CE9-A0C0-CBC7D9237883}" destId="{F681EE1F-7269-49BC-8C92-672233B9747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BB4FE-C7FF-42BE-9B5A-128CC541AC0D}">
      <dsp:nvSpPr>
        <dsp:cNvPr id="0" name=""/>
        <dsp:cNvSpPr/>
      </dsp:nvSpPr>
      <dsp:spPr>
        <a:xfrm>
          <a:off x="718664" y="36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B68616-ADD9-4040-A42F-11B80CD95BD2}">
      <dsp:nvSpPr>
        <dsp:cNvPr id="0" name=""/>
        <dsp:cNvSpPr/>
      </dsp:nvSpPr>
      <dsp:spPr>
        <a:xfrm>
          <a:off x="1135476" y="78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5FE59-D00A-4174-9A1A-7EA53A6836D4}">
      <dsp:nvSpPr>
        <dsp:cNvPr id="0" name=""/>
        <dsp:cNvSpPr/>
      </dsp:nvSpPr>
      <dsp:spPr>
        <a:xfrm>
          <a:off x="134646" y="2788853"/>
          <a:ext cx="32062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Basic classroom features at no cost, perfect for individual teachers</a:t>
          </a:r>
        </a:p>
      </dsp:txBody>
      <dsp:txXfrm>
        <a:off x="134646" y="2788853"/>
        <a:ext cx="3206250" cy="900000"/>
      </dsp:txXfrm>
    </dsp:sp>
    <dsp:sp modelId="{E6D73AA1-20D9-4A3F-AC70-38F59C5E2FC3}">
      <dsp:nvSpPr>
        <dsp:cNvPr id="0" name=""/>
        <dsp:cNvSpPr/>
      </dsp:nvSpPr>
      <dsp:spPr>
        <a:xfrm>
          <a:off x="4486008" y="36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CE40B-2552-4CC0-AEB8-6890835D82F5}">
      <dsp:nvSpPr>
        <dsp:cNvPr id="0" name=""/>
        <dsp:cNvSpPr/>
      </dsp:nvSpPr>
      <dsp:spPr>
        <a:xfrm>
          <a:off x="4902820" y="78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4B9D0-4266-4B97-98EC-35C94B28FB9E}">
      <dsp:nvSpPr>
        <dsp:cNvPr id="0" name=""/>
        <dsp:cNvSpPr/>
      </dsp:nvSpPr>
      <dsp:spPr>
        <a:xfrm>
          <a:off x="3860789" y="2788862"/>
          <a:ext cx="32062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Subscription with advanced features like analytics, custom quizzes, and private leagues—ideal for schools and districts</a:t>
          </a:r>
        </a:p>
      </dsp:txBody>
      <dsp:txXfrm>
        <a:off x="3860789" y="2788862"/>
        <a:ext cx="3206250" cy="900000"/>
      </dsp:txXfrm>
    </dsp:sp>
    <dsp:sp modelId="{55C5B681-22CC-4B50-86FB-158AB8D9AEE9}">
      <dsp:nvSpPr>
        <dsp:cNvPr id="0" name=""/>
        <dsp:cNvSpPr/>
      </dsp:nvSpPr>
      <dsp:spPr>
        <a:xfrm>
          <a:off x="8253352" y="36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B29FC-D4CA-42D3-B90F-35D14952DC7B}">
      <dsp:nvSpPr>
        <dsp:cNvPr id="0" name=""/>
        <dsp:cNvSpPr/>
      </dsp:nvSpPr>
      <dsp:spPr>
        <a:xfrm>
          <a:off x="8670164" y="78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1EE1F-7269-49BC-8C92-672233B9747E}">
      <dsp:nvSpPr>
        <dsp:cNvPr id="0" name=""/>
        <dsp:cNvSpPr/>
      </dsp:nvSpPr>
      <dsp:spPr>
        <a:xfrm>
          <a:off x="7628133" y="2788862"/>
          <a:ext cx="32062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Our pricing structure provides flexibility for educators to scale according to classroom needs, maximizing value for cost</a:t>
          </a:r>
        </a:p>
      </dsp:txBody>
      <dsp:txXfrm>
        <a:off x="7628133" y="2788862"/>
        <a:ext cx="320625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A44AC-8EB8-4A2A-A98B-18DCF8A0C06D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82B51-5451-4CC0-AA5F-C5B8FBA90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34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82B51-5451-4CC0-AA5F-C5B8FBA903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89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82B51-5451-4CC0-AA5F-C5B8FBA903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5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82B51-5451-4CC0-AA5F-C5B8FBA903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84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24E10-57A9-8FBF-4443-E4F48681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143EA-20F1-703B-C368-D16CDB03C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F41CD-D695-715F-0535-2EA63A6BA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1FE97-AEDC-B611-AE27-18EAE5623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82B51-5451-4CC0-AA5F-C5B8FBA903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0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BC27C-22CC-112D-1820-E553C21D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EC5B1E-233F-B470-C594-4098E971C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667C3-4F03-4903-18E2-4DD2D1F55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3FDFE-4988-D382-D886-E29CA8694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82B51-5451-4CC0-AA5F-C5B8FBA903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9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6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63C87-313F-465C-5AA0-2F293B31235E}"/>
              </a:ext>
            </a:extLst>
          </p:cNvPr>
          <p:cNvSpPr/>
          <p:nvPr userDrawn="1"/>
        </p:nvSpPr>
        <p:spPr>
          <a:xfrm>
            <a:off x="0" y="1746250"/>
            <a:ext cx="12192000" cy="513646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1A112-9E1F-039E-4770-69A3788B7CB7}"/>
              </a:ext>
            </a:extLst>
          </p:cNvPr>
          <p:cNvSpPr/>
          <p:nvPr userDrawn="1"/>
        </p:nvSpPr>
        <p:spPr>
          <a:xfrm>
            <a:off x="0" y="-88900"/>
            <a:ext cx="12192000" cy="1835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4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9521E8-9FE7-F60F-5C73-6C3C2D022011}"/>
              </a:ext>
            </a:extLst>
          </p:cNvPr>
          <p:cNvSpPr/>
          <p:nvPr userDrawn="1"/>
        </p:nvSpPr>
        <p:spPr>
          <a:xfrm>
            <a:off x="0" y="0"/>
            <a:ext cx="12192000" cy="688271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19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3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1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3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5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2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BDA7BE-0A1B-4C1C-9CB9-2D0777740693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BBA8F7-0218-40F1-AC20-1E13F6625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0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DDD25B9E-DB08-2D84-093F-7983B532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7861" b="75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8238BD-1DB9-1EBB-C9F7-23BC9DCF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Bridge: Transforming Classroom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F90C3-D4D7-D29B-4DBF-3E18331DA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Garrett Williams</a:t>
            </a:r>
          </a:p>
        </p:txBody>
      </p:sp>
    </p:spTree>
    <p:extLst>
      <p:ext uri="{BB962C8B-B14F-4D97-AF65-F5344CB8AC3E}">
        <p14:creationId xmlns:p14="http://schemas.microsoft.com/office/powerpoint/2010/main" val="1222769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253E-945B-81A6-9522-E5EC39D4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options for Bridge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7950687-BB61-8F03-E84B-C71C84EFA145}"/>
              </a:ext>
            </a:extLst>
          </p:cNvPr>
          <p:cNvSpPr/>
          <p:nvPr/>
        </p:nvSpPr>
        <p:spPr>
          <a:xfrm>
            <a:off x="477654" y="2117596"/>
            <a:ext cx="5618345" cy="78379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b="1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Plan</a:t>
            </a:r>
            <a:endParaRPr lang="en-US" b="1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5273AF5-AAE8-3DA8-84A5-7E1504C3CCC0}"/>
              </a:ext>
            </a:extLst>
          </p:cNvPr>
          <p:cNvSpPr/>
          <p:nvPr/>
        </p:nvSpPr>
        <p:spPr>
          <a:xfrm>
            <a:off x="6096000" y="2117596"/>
            <a:ext cx="5618345" cy="78379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b="1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Price</a:t>
            </a:r>
            <a:endParaRPr lang="en-US" b="1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1348944-BF6D-78B6-2342-32D175CB2E20}"/>
              </a:ext>
            </a:extLst>
          </p:cNvPr>
          <p:cNvSpPr/>
          <p:nvPr/>
        </p:nvSpPr>
        <p:spPr>
          <a:xfrm>
            <a:off x="477655" y="3695339"/>
            <a:ext cx="5618345" cy="1045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Individual Plan</a:t>
            </a:r>
            <a:endParaRPr lang="en-US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D2EBCC1-5A3E-1EC7-6DC1-B8EFE64DF8CD}"/>
              </a:ext>
            </a:extLst>
          </p:cNvPr>
          <p:cNvSpPr/>
          <p:nvPr/>
        </p:nvSpPr>
        <p:spPr>
          <a:xfrm>
            <a:off x="6096000" y="3695339"/>
            <a:ext cx="5618345" cy="1045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$9 per month</a:t>
            </a:r>
            <a:endParaRPr lang="en-US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B0EBF38-0A4F-4F38-08D5-45F33BB065A9}"/>
              </a:ext>
            </a:extLst>
          </p:cNvPr>
          <p:cNvSpPr/>
          <p:nvPr/>
        </p:nvSpPr>
        <p:spPr>
          <a:xfrm>
            <a:off x="477655" y="4740404"/>
            <a:ext cx="5618345" cy="1045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Institutional Plan for up to 100 users</a:t>
            </a:r>
            <a:endParaRPr lang="en-US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C5A7B82-CA7C-0948-CB10-870B67D3BE2C}"/>
              </a:ext>
            </a:extLst>
          </p:cNvPr>
          <p:cNvSpPr/>
          <p:nvPr/>
        </p:nvSpPr>
        <p:spPr>
          <a:xfrm>
            <a:off x="6096000" y="4740404"/>
            <a:ext cx="5618345" cy="1045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$99 per month</a:t>
            </a:r>
            <a:endParaRPr lang="en-US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04A9235-FC69-55D4-140C-8CEE65A755CB}"/>
              </a:ext>
            </a:extLst>
          </p:cNvPr>
          <p:cNvSpPr/>
          <p:nvPr/>
        </p:nvSpPr>
        <p:spPr>
          <a:xfrm>
            <a:off x="477653" y="2901393"/>
            <a:ext cx="5618345" cy="793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Free Plan</a:t>
            </a:r>
            <a:endParaRPr 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FA9465D-29E8-591C-AA68-57AD6790C074}"/>
              </a:ext>
            </a:extLst>
          </p:cNvPr>
          <p:cNvSpPr/>
          <p:nvPr/>
        </p:nvSpPr>
        <p:spPr>
          <a:xfrm>
            <a:off x="6095998" y="2901393"/>
            <a:ext cx="5618345" cy="793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2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E28FCD9B-4574-AE7B-7EA9-FC94ED4D2870}"/>
              </a:ext>
            </a:extLst>
          </p:cNvPr>
          <p:cNvSpPr/>
          <p:nvPr/>
        </p:nvSpPr>
        <p:spPr>
          <a:xfrm>
            <a:off x="106273" y="1062471"/>
            <a:ext cx="11979454" cy="39637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244"/>
              </a:lnSpc>
              <a:buNone/>
            </a:pPr>
            <a:r>
              <a:rPr lang="en-US" sz="5625" dirty="0">
                <a:latin typeface="Trocchi" pitchFamily="34" charset="0"/>
                <a:ea typeface="Trocchi" pitchFamily="34" charset="-122"/>
                <a:cs typeface="Trocchi" pitchFamily="34" charset="-120"/>
              </a:rPr>
              <a:t>“Bridge has completely transformed my classroom. My students are more engaged and enthusiastic about their learning than ever before.”</a:t>
            </a:r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F5517D-F54D-915F-4D1B-3731DA601132}"/>
              </a:ext>
            </a:extLst>
          </p:cNvPr>
          <p:cNvSpPr/>
          <p:nvPr/>
        </p:nvSpPr>
        <p:spPr>
          <a:xfrm>
            <a:off x="106273" y="5635579"/>
            <a:ext cx="11979454" cy="31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Bef>
                <a:spcPts val="513"/>
              </a:spcBef>
              <a:buNone/>
            </a:pP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MRS. EMILY JOHNSON, 5TH GRADE TEACHER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2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4400" dirty="0">
                <a:ea typeface="Trocchi" pitchFamily="34" charset="-122"/>
                <a:cs typeface="Trocchi" pitchFamily="34" charset="-120"/>
              </a:rPr>
              <a:t>Join the Bridge Community</a:t>
            </a:r>
            <a:endParaRPr lang="en-US" sz="4400" dirty="0"/>
          </a:p>
        </p:txBody>
      </p:sp>
      <p:sp>
        <p:nvSpPr>
          <p:cNvPr id="3" name="Object 2"/>
          <p:cNvSpPr/>
          <p:nvPr/>
        </p:nvSpPr>
        <p:spPr>
          <a:xfrm>
            <a:off x="476131" y="1599800"/>
            <a:ext cx="3680492" cy="2326693"/>
          </a:xfrm>
          <a:prstGeom prst="rect">
            <a:avLst/>
          </a:prstGeom>
          <a:solidFill>
            <a:srgbClr val="FFFFFF"/>
          </a:solidFill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476131" y="1599800"/>
            <a:ext cx="3680492" cy="2326693"/>
          </a:xfrm>
          <a:prstGeom prst="rect">
            <a:avLst/>
          </a:prstGeom>
          <a:noFill/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476131" y="1599800"/>
            <a:ext cx="3680492" cy="23266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3"/>
          <a:srcRect l="-31067" t="-5556" r="-31067" b="-5556"/>
          <a:stretch/>
        </p:blipFill>
        <p:spPr>
          <a:xfrm>
            <a:off x="857036" y="1790252"/>
            <a:ext cx="2918683" cy="194578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251849" y="1599800"/>
            <a:ext cx="3680492" cy="2326693"/>
          </a:xfrm>
          <a:prstGeom prst="rect">
            <a:avLst/>
          </a:prstGeom>
          <a:solidFill>
            <a:srgbClr val="FFFFFF"/>
          </a:solidFill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4251849" y="1599800"/>
            <a:ext cx="3680492" cy="2326693"/>
          </a:xfrm>
          <a:prstGeom prst="rect">
            <a:avLst/>
          </a:prstGeom>
          <a:noFill/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9" name="Object 8"/>
          <p:cNvSpPr/>
          <p:nvPr/>
        </p:nvSpPr>
        <p:spPr>
          <a:xfrm>
            <a:off x="4251849" y="1599800"/>
            <a:ext cx="3680492" cy="23266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4"/>
          <a:srcRect l="-5556" t="-31546" r="-5556" b="-31546"/>
          <a:stretch/>
        </p:blipFill>
        <p:spPr>
          <a:xfrm>
            <a:off x="4632754" y="1790252"/>
            <a:ext cx="2918683" cy="1945788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8027568" y="1599800"/>
            <a:ext cx="3680492" cy="2326693"/>
          </a:xfrm>
          <a:prstGeom prst="rect">
            <a:avLst/>
          </a:prstGeom>
          <a:solidFill>
            <a:srgbClr val="FFFFFF"/>
          </a:solidFill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2" name="Object 11"/>
          <p:cNvSpPr/>
          <p:nvPr/>
        </p:nvSpPr>
        <p:spPr>
          <a:xfrm>
            <a:off x="8027568" y="1599800"/>
            <a:ext cx="3680492" cy="2326693"/>
          </a:xfrm>
          <a:prstGeom prst="rect">
            <a:avLst/>
          </a:prstGeom>
          <a:noFill/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8027568" y="1599800"/>
            <a:ext cx="3680492" cy="23266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14" name="Object 13"/>
          <p:cNvPicPr>
            <a:picLocks noChangeAspect="1"/>
          </p:cNvPicPr>
          <p:nvPr/>
        </p:nvPicPr>
        <p:blipFill>
          <a:blip r:embed="rId5"/>
          <a:srcRect l="-27052" t="-5556" r="-27052" b="-5556"/>
          <a:stretch/>
        </p:blipFill>
        <p:spPr>
          <a:xfrm>
            <a:off x="8408472" y="1790252"/>
            <a:ext cx="2918683" cy="1945788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476131" y="4021719"/>
            <a:ext cx="3680492" cy="2326693"/>
          </a:xfrm>
          <a:prstGeom prst="rect">
            <a:avLst/>
          </a:prstGeom>
          <a:solidFill>
            <a:srgbClr val="FFFFFF"/>
          </a:solidFill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476131" y="4021719"/>
            <a:ext cx="3680492" cy="2326693"/>
          </a:xfrm>
          <a:prstGeom prst="rect">
            <a:avLst/>
          </a:prstGeom>
          <a:noFill/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476131" y="4021719"/>
            <a:ext cx="3680492" cy="23266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18" name="Object 17"/>
          <p:cNvPicPr>
            <a:picLocks noChangeAspect="1"/>
          </p:cNvPicPr>
          <p:nvPr/>
        </p:nvPicPr>
        <p:blipFill>
          <a:blip r:embed="rId6"/>
          <a:srcRect l="-32909" t="-5556" r="-32909" b="-5556"/>
          <a:stretch/>
        </p:blipFill>
        <p:spPr>
          <a:xfrm>
            <a:off x="857036" y="4212172"/>
            <a:ext cx="2918683" cy="1945788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251849" y="4021719"/>
            <a:ext cx="3680492" cy="2326693"/>
          </a:xfrm>
          <a:prstGeom prst="rect">
            <a:avLst/>
          </a:prstGeom>
          <a:solidFill>
            <a:srgbClr val="FFFFFF"/>
          </a:solidFill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4251849" y="4021719"/>
            <a:ext cx="3680492" cy="2326693"/>
          </a:xfrm>
          <a:prstGeom prst="rect">
            <a:avLst/>
          </a:prstGeom>
          <a:noFill/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1" name="Object 20"/>
          <p:cNvSpPr/>
          <p:nvPr/>
        </p:nvSpPr>
        <p:spPr>
          <a:xfrm>
            <a:off x="4251849" y="4021719"/>
            <a:ext cx="3680492" cy="23266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22" name="Object 21"/>
          <p:cNvPicPr>
            <a:picLocks noChangeAspect="1"/>
          </p:cNvPicPr>
          <p:nvPr/>
        </p:nvPicPr>
        <p:blipFill>
          <a:blip r:embed="rId7"/>
          <a:srcRect l="-5556" t="-157727" r="-5556" b="-157727"/>
          <a:stretch/>
        </p:blipFill>
        <p:spPr>
          <a:xfrm>
            <a:off x="4632754" y="4212172"/>
            <a:ext cx="2918683" cy="1945788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8027568" y="4021719"/>
            <a:ext cx="3680492" cy="2326693"/>
          </a:xfrm>
          <a:prstGeom prst="rect">
            <a:avLst/>
          </a:prstGeom>
          <a:solidFill>
            <a:srgbClr val="FFFFFF"/>
          </a:solidFill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4" name="Object 23"/>
          <p:cNvSpPr/>
          <p:nvPr/>
        </p:nvSpPr>
        <p:spPr>
          <a:xfrm>
            <a:off x="8027568" y="4021719"/>
            <a:ext cx="3680492" cy="2326693"/>
          </a:xfrm>
          <a:prstGeom prst="rect">
            <a:avLst/>
          </a:prstGeom>
          <a:noFill/>
          <a:ln w="12700">
            <a:solidFill>
              <a:srgbClr val="1C2F35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5" name="Object 24"/>
          <p:cNvSpPr/>
          <p:nvPr/>
        </p:nvSpPr>
        <p:spPr>
          <a:xfrm>
            <a:off x="8027568" y="4021719"/>
            <a:ext cx="3680492" cy="23266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26" name="Object 25"/>
          <p:cNvPicPr>
            <a:picLocks noChangeAspect="1"/>
          </p:cNvPicPr>
          <p:nvPr/>
        </p:nvPicPr>
        <p:blipFill>
          <a:blip r:embed="rId8"/>
          <a:srcRect l="-33333" t="-5556" r="-33333" b="-5556"/>
          <a:stretch/>
        </p:blipFill>
        <p:spPr>
          <a:xfrm>
            <a:off x="8408472" y="4212172"/>
            <a:ext cx="2918683" cy="19457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77162-D5A5-C903-79E3-FD5209841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7B2C25-8032-4CF2-4A57-37DCF8D5A100}"/>
              </a:ext>
            </a:extLst>
          </p:cNvPr>
          <p:cNvSpPr/>
          <p:nvPr/>
        </p:nvSpPr>
        <p:spPr>
          <a:xfrm>
            <a:off x="1188062" y="1825625"/>
            <a:ext cx="9356107" cy="43942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4" name="Object 1">
            <a:extLst>
              <a:ext uri="{FF2B5EF4-FFF2-40B4-BE49-F238E27FC236}">
                <a16:creationId xmlns:a16="http://schemas.microsoft.com/office/drawing/2014/main" id="{BB43D780-6DE9-5F5A-E32D-D4478E96D9AE}"/>
              </a:ext>
            </a:extLst>
          </p:cNvPr>
          <p:cNvSpPr/>
          <p:nvPr/>
        </p:nvSpPr>
        <p:spPr>
          <a:xfrm>
            <a:off x="106273" y="1045991"/>
            <a:ext cx="11979454" cy="39637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244"/>
              </a:lnSpc>
              <a:buNone/>
            </a:pPr>
            <a:r>
              <a:rPr lang="en-US" sz="5625" dirty="0">
                <a:latin typeface="Trocchi" pitchFamily="34" charset="0"/>
                <a:ea typeface="Trocchi" pitchFamily="34" charset="-122"/>
                <a:cs typeface="Trocchi" pitchFamily="34" charset="-120"/>
              </a:rPr>
              <a:t>Ready to learn with Bridge?</a:t>
            </a:r>
          </a:p>
          <a:p>
            <a:pPr algn="ctr">
              <a:lnSpc>
                <a:spcPts val="6244"/>
              </a:lnSpc>
              <a:buNone/>
            </a:pPr>
            <a:endParaRPr lang="en-US" sz="5625" dirty="0">
              <a:latin typeface="Trocchi" pitchFamily="34" charset="0"/>
              <a:ea typeface="Trocchi" pitchFamily="34" charset="-122"/>
              <a:cs typeface="Trocchi" pitchFamily="34" charset="-120"/>
            </a:endParaRPr>
          </a:p>
          <a:p>
            <a:pPr algn="ctr">
              <a:lnSpc>
                <a:spcPts val="6244"/>
              </a:lnSpc>
              <a:buNone/>
            </a:pPr>
            <a:endParaRPr lang="en-US" sz="5625" dirty="0">
              <a:latin typeface="Trocchi" pitchFamily="34" charset="0"/>
              <a:ea typeface="Trocchi" pitchFamily="34" charset="-122"/>
            </a:endParaRPr>
          </a:p>
          <a:p>
            <a:pPr algn="ctr">
              <a:lnSpc>
                <a:spcPts val="6244"/>
              </a:lnSpc>
              <a:buNone/>
            </a:pPr>
            <a:r>
              <a:rPr lang="en-US" sz="5625" dirty="0">
                <a:latin typeface="Trocchi" pitchFamily="34" charset="0"/>
                <a:ea typeface="Trocchi" pitchFamily="34" charset="-122"/>
              </a:rPr>
              <a:t>Contact us at bridgeio@bridge.net</a:t>
            </a:r>
            <a:endParaRPr lang="en-US" dirty="0"/>
          </a:p>
        </p:txBody>
      </p:sp>
      <p:pic>
        <p:nvPicPr>
          <p:cNvPr id="1026" name="Picture 2" descr="Internet Services - HTDNET, LLC">
            <a:extLst>
              <a:ext uri="{FF2B5EF4-FFF2-40B4-BE49-F238E27FC236}">
                <a16:creationId xmlns:a16="http://schemas.microsoft.com/office/drawing/2014/main" id="{6A0C1893-C5DC-B599-AED4-168C540F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342" y="4324454"/>
            <a:ext cx="5387546" cy="197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ail PNG">
            <a:extLst>
              <a:ext uri="{FF2B5EF4-FFF2-40B4-BE49-F238E27FC236}">
                <a16:creationId xmlns:a16="http://schemas.microsoft.com/office/drawing/2014/main" id="{805CC668-459C-6A5A-3104-8D038540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80" y="1967499"/>
            <a:ext cx="1180070" cy="11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777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6150" y="2388391"/>
            <a:ext cx="857036" cy="85703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77071" y="3618357"/>
            <a:ext cx="3226263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600" b="1" dirty="0">
                <a:solidFill>
                  <a:srgbClr val="2A2921"/>
                </a:solidFill>
                <a:ea typeface="Montserrat" pitchFamily="34" charset="-122"/>
                <a:cs typeface="Montserrat" pitchFamily="34" charset="-120"/>
              </a:rPr>
              <a:t>Interactive Learning Platform</a:t>
            </a:r>
            <a:endParaRPr lang="en-US" sz="1600" b="1" dirty="0"/>
          </a:p>
        </p:txBody>
      </p:sp>
      <p:sp>
        <p:nvSpPr>
          <p:cNvPr id="5" name="Object 4"/>
          <p:cNvSpPr/>
          <p:nvPr/>
        </p:nvSpPr>
        <p:spPr>
          <a:xfrm>
            <a:off x="838200" y="3934687"/>
            <a:ext cx="3226263" cy="639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600" dirty="0">
                <a:ea typeface="Montserrat" pitchFamily="34" charset="-122"/>
                <a:cs typeface="Montserrat" pitchFamily="34" charset="-120"/>
              </a:rPr>
              <a:t>Bridge transforms passive classroom experiences into active, engaging, and competitive learning environments</a:t>
            </a:r>
            <a:endParaRPr lang="en-US" sz="16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9989" y="2310276"/>
            <a:ext cx="1047488" cy="999875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444682" y="3618357"/>
            <a:ext cx="3299587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600" b="1" dirty="0">
                <a:solidFill>
                  <a:srgbClr val="2A2921"/>
                </a:solidFill>
                <a:ea typeface="Montserrat" pitchFamily="34" charset="-122"/>
                <a:cs typeface="Montserrat" pitchFamily="34" charset="-120"/>
              </a:rPr>
              <a:t>Active Participation</a:t>
            </a:r>
            <a:endParaRPr lang="en-US" sz="1600" b="1" dirty="0"/>
          </a:p>
        </p:txBody>
      </p:sp>
      <p:sp>
        <p:nvSpPr>
          <p:cNvPr id="8" name="Object 7"/>
          <p:cNvSpPr/>
          <p:nvPr/>
        </p:nvSpPr>
        <p:spPr>
          <a:xfrm>
            <a:off x="4967683" y="3934687"/>
            <a:ext cx="3299587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600" dirty="0">
                <a:ea typeface="Montserrat" pitchFamily="34" charset="-122"/>
                <a:cs typeface="Montserrat" pitchFamily="34" charset="-120"/>
              </a:rPr>
              <a:t>Every student is excited to participate, leading to better information retention</a:t>
            </a:r>
            <a:endParaRPr lang="en-US" sz="1600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7268" y="2444188"/>
            <a:ext cx="1199850" cy="75228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149933" y="3618357"/>
            <a:ext cx="3697633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600" b="1" dirty="0">
                <a:solidFill>
                  <a:srgbClr val="2A2921"/>
                </a:solidFill>
                <a:ea typeface="Montserrat" pitchFamily="34" charset="-122"/>
                <a:cs typeface="Montserrat" pitchFamily="34" charset="-120"/>
              </a:rPr>
              <a:t>Engaging Experiences</a:t>
            </a:r>
            <a:endParaRPr lang="en-US" sz="1600" b="1" dirty="0"/>
          </a:p>
        </p:txBody>
      </p:sp>
      <p:sp>
        <p:nvSpPr>
          <p:cNvPr id="11" name="Object 10"/>
          <p:cNvSpPr/>
          <p:nvPr/>
        </p:nvSpPr>
        <p:spPr>
          <a:xfrm>
            <a:off x="8491319" y="3934687"/>
            <a:ext cx="3697633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600" dirty="0">
                <a:ea typeface="Montserrat" pitchFamily="34" charset="-122"/>
                <a:cs typeface="Montserrat" pitchFamily="34" charset="-120"/>
              </a:rPr>
              <a:t>Bridge creates a vision where learning is fun and captivating for students</a:t>
            </a:r>
            <a:endParaRPr lang="en-US" sz="1600" dirty="0"/>
          </a:p>
        </p:txBody>
      </p:sp>
      <p:sp>
        <p:nvSpPr>
          <p:cNvPr id="12" name="Object 11"/>
          <p:cNvSpPr/>
          <p:nvPr/>
        </p:nvSpPr>
        <p:spPr>
          <a:xfrm>
            <a:off x="0" y="5653866"/>
            <a:ext cx="12188952" cy="1218895"/>
          </a:xfrm>
          <a:prstGeom prst="rect">
            <a:avLst/>
          </a:prstGeom>
          <a:solidFill>
            <a:srgbClr val="14558C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974411" y="5954315"/>
            <a:ext cx="8240130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dirty="0">
                <a:solidFill>
                  <a:srgbClr val="FFFFFF"/>
                </a:solidFill>
                <a:ea typeface="Montserrat" pitchFamily="34" charset="-122"/>
                <a:cs typeface="Montserrat" pitchFamily="34" charset="-120"/>
              </a:rPr>
              <a:t>With Bridge, the classroom of the future is here, where students are eager to learn and retain more information than ever before.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B07CF0A-703A-B896-8C45-6A56E5E7F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Bridge, an interactive learning platform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F0CD-44CE-867F-AF6F-3B1DE13B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Mock-Up: The application students love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EBDA0B-BDEC-CEE3-1DDC-16C3485B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958975"/>
            <a:ext cx="104679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63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785D6-B748-C405-B2E4-0AC1D3462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4D1B-F4D5-112D-C186-9DA1871C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in todays classroom…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A27811-9475-FDEE-8BE0-A70B824273D5}"/>
              </a:ext>
            </a:extLst>
          </p:cNvPr>
          <p:cNvSpPr/>
          <p:nvPr/>
        </p:nvSpPr>
        <p:spPr>
          <a:xfrm>
            <a:off x="757879" y="1979018"/>
            <a:ext cx="10091351" cy="107915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A6CA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>
                <a:solidFill>
                  <a:schemeClr val="tx1"/>
                </a:solidFill>
              </a:rPr>
              <a:t>Classrooms today struggle with student disengagement and lack effective tools to make learning interactive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F4F6DD-4607-6699-9747-2281A5644260}"/>
              </a:ext>
            </a:extLst>
          </p:cNvPr>
          <p:cNvSpPr/>
          <p:nvPr/>
        </p:nvSpPr>
        <p:spPr>
          <a:xfrm>
            <a:off x="757879" y="3504177"/>
            <a:ext cx="10091351" cy="107915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A6CA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>
                <a:solidFill>
                  <a:schemeClr val="tx1"/>
                </a:solidFill>
              </a:rPr>
              <a:t>Students lose focus and retention suffers when lessons lack interactivity, making it harder for teachers to achieve desired learning outcomes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5E2B11-15E4-3D28-E238-3D7252950FB7}"/>
              </a:ext>
            </a:extLst>
          </p:cNvPr>
          <p:cNvSpPr/>
          <p:nvPr/>
        </p:nvSpPr>
        <p:spPr>
          <a:xfrm>
            <a:off x="757880" y="5122913"/>
            <a:ext cx="10091351" cy="107915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A6CA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>
                <a:solidFill>
                  <a:schemeClr val="tx1"/>
                </a:solidFill>
              </a:rPr>
              <a:t>Teachers want an easy-to-use solution that drives engagement, improves knowledge retention, and creates a fun learning environment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0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Bridge: Your Interactive Learning Solution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476131" y="1844901"/>
            <a:ext cx="3618595" cy="233304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2">
                <a:lumMod val="10000"/>
                <a:lumOff val="90000"/>
              </a:schemeClr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61810" y="2058118"/>
            <a:ext cx="3456711" cy="32637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Gamification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17268" y="2566760"/>
            <a:ext cx="3456711" cy="10665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11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Bridge incorporates game-like elements to make learning more engaging and enjoyable for students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285178" y="1844901"/>
            <a:ext cx="3618595" cy="233304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2">
                <a:lumMod val="10000"/>
                <a:lumOff val="90000"/>
              </a:schemeClr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570857" y="2058118"/>
            <a:ext cx="3456711" cy="32637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Real-time Feedback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570857" y="2530976"/>
            <a:ext cx="3456711" cy="10665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11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Bridge provides immediate feedback to students, allowing them to track their progress and identify areas for improvement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8094226" y="1844901"/>
            <a:ext cx="3618595" cy="233304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2">
                <a:lumMod val="10000"/>
                <a:lumOff val="90000"/>
              </a:schemeClr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8379905" y="2058118"/>
            <a:ext cx="3456711" cy="6527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Customizable Challenges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8218021" y="2566761"/>
            <a:ext cx="3456711" cy="10665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11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Teachers can create personalized learning challenges that cater to the unique needs and abilities of their students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76131" y="4368395"/>
            <a:ext cx="3618595" cy="233304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2">
                <a:lumMod val="10000"/>
                <a:lumOff val="90000"/>
              </a:schemeClr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761810" y="4581612"/>
            <a:ext cx="3456711" cy="6527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Interactive Environment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685627" y="5104760"/>
            <a:ext cx="3456711" cy="10665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11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Bridge fosters a more interactive classroom where students actively participate, compete, and learn together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4285178" y="4368395"/>
            <a:ext cx="3618595" cy="233304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2">
                <a:lumMod val="10000"/>
                <a:lumOff val="90000"/>
              </a:schemeClr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4570857" y="4581612"/>
            <a:ext cx="3456711" cy="32637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Improved Retention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4447062" y="5121202"/>
            <a:ext cx="3456711" cy="10665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11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With Bridge, students are more engaged and retain information for longer, leading to better learning outcomes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8094226" y="4368395"/>
            <a:ext cx="3618595" cy="233304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tx2">
                <a:lumMod val="10000"/>
                <a:lumOff val="90000"/>
              </a:schemeClr>
            </a:solidFill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8379905" y="4581612"/>
            <a:ext cx="3456711" cy="32637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Fun Learning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8218021" y="5098437"/>
            <a:ext cx="3456711" cy="133316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11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ontserrat" pitchFamily="34" charset="-122"/>
                <a:cs typeface="Montserrat" pitchFamily="34" charset="-120"/>
              </a:rPr>
              <a:t>Bridge makes the learning process enjoyable, ensuring that students have fun while acquiring new knowledge and skills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192AB356-7685-CE4A-AB68-D5EDF1BB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Bridge: Your Interactive Learning Solution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0E030-B859-A28E-74F4-7953B07E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8554-3168-AAAB-2919-9616AAE1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Bridge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3A486-ECA7-6DDE-F8A2-B0B6B5E62A06}"/>
              </a:ext>
            </a:extLst>
          </p:cNvPr>
          <p:cNvSpPr/>
          <p:nvPr/>
        </p:nvSpPr>
        <p:spPr>
          <a:xfrm>
            <a:off x="1188062" y="1825625"/>
            <a:ext cx="9356107" cy="43942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BE8022-678C-7B39-FB02-E0BA8F58D0B8}"/>
              </a:ext>
            </a:extLst>
          </p:cNvPr>
          <p:cNvGrpSpPr/>
          <p:nvPr/>
        </p:nvGrpSpPr>
        <p:grpSpPr>
          <a:xfrm>
            <a:off x="574421" y="2346107"/>
            <a:ext cx="3414946" cy="4192805"/>
            <a:chOff x="0" y="0"/>
            <a:chExt cx="3414946" cy="4192805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82BCB9-139D-8D2D-9C4A-B40F72152F4F}"/>
                </a:ext>
              </a:extLst>
            </p:cNvPr>
            <p:cNvSpPr/>
            <p:nvPr/>
          </p:nvSpPr>
          <p:spPr>
            <a:xfrm>
              <a:off x="0" y="0"/>
              <a:ext cx="3414946" cy="4192805"/>
            </a:xfrm>
            <a:prstGeom prst="rect">
              <a:avLst/>
            </a:prstGeom>
            <a:grpFill/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732E41-1980-32D6-EADD-ED2B70A97764}"/>
                </a:ext>
              </a:extLst>
            </p:cNvPr>
            <p:cNvSpPr txBox="1"/>
            <p:nvPr/>
          </p:nvSpPr>
          <p:spPr>
            <a:xfrm>
              <a:off x="0" y="1593265"/>
              <a:ext cx="3414946" cy="2515683"/>
            </a:xfrm>
            <a:prstGeom prst="rect">
              <a:avLst/>
            </a:prstGeom>
            <a:grpFill/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330200" rIns="266243" bIns="33020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Tailor questions and difficulty levels to fit the curriculum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288DF56-4FBA-867C-774C-43FE2561F6CF}"/>
              </a:ext>
            </a:extLst>
          </p:cNvPr>
          <p:cNvGrpSpPr/>
          <p:nvPr/>
        </p:nvGrpSpPr>
        <p:grpSpPr>
          <a:xfrm>
            <a:off x="4330862" y="2346107"/>
            <a:ext cx="3414946" cy="4192805"/>
            <a:chOff x="3756441" y="0"/>
            <a:chExt cx="3414946" cy="4192805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B7FFFC-7134-0B2C-EF51-7DC7EA56762A}"/>
                </a:ext>
              </a:extLst>
            </p:cNvPr>
            <p:cNvSpPr/>
            <p:nvPr/>
          </p:nvSpPr>
          <p:spPr>
            <a:xfrm>
              <a:off x="3756441" y="0"/>
              <a:ext cx="3414946" cy="4192805"/>
            </a:xfrm>
            <a:prstGeom prst="rect">
              <a:avLst/>
            </a:prstGeom>
            <a:grpFill/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lnRef>
            <a:fillRef idx="1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6360DC-2866-FC23-2DAA-6205C46EC9B5}"/>
                </a:ext>
              </a:extLst>
            </p:cNvPr>
            <p:cNvSpPr txBox="1"/>
            <p:nvPr/>
          </p:nvSpPr>
          <p:spPr>
            <a:xfrm>
              <a:off x="3756441" y="1593265"/>
              <a:ext cx="3414946" cy="2515683"/>
            </a:xfrm>
            <a:prstGeom prst="rect">
              <a:avLst/>
            </a:prstGeom>
            <a:grpFill/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330200" rIns="266243" bIns="33020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Motivate students with points, badges, and rankings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F0EB5EB-1070-F23A-8D0C-DFD50091B199}"/>
              </a:ext>
            </a:extLst>
          </p:cNvPr>
          <p:cNvGrpSpPr/>
          <p:nvPr/>
        </p:nvGrpSpPr>
        <p:grpSpPr>
          <a:xfrm>
            <a:off x="8087303" y="2346107"/>
            <a:ext cx="3414946" cy="4192805"/>
            <a:chOff x="7512882" y="0"/>
            <a:chExt cx="3414946" cy="4192805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C48C2E-F0F6-EAA5-E376-F4DC7B27A0E9}"/>
                </a:ext>
              </a:extLst>
            </p:cNvPr>
            <p:cNvSpPr/>
            <p:nvPr/>
          </p:nvSpPr>
          <p:spPr>
            <a:xfrm>
              <a:off x="7512882" y="0"/>
              <a:ext cx="3414946" cy="4192805"/>
            </a:xfrm>
            <a:prstGeom prst="rect">
              <a:avLst/>
            </a:prstGeom>
            <a:grpFill/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lnRef>
            <a:fillRef idx="1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B7B293-C6E5-3BAB-175C-1B485DAD9677}"/>
                </a:ext>
              </a:extLst>
            </p:cNvPr>
            <p:cNvSpPr txBox="1"/>
            <p:nvPr/>
          </p:nvSpPr>
          <p:spPr>
            <a:xfrm>
              <a:off x="7512882" y="1631085"/>
              <a:ext cx="3414946" cy="2515683"/>
            </a:xfrm>
            <a:prstGeom prst="rect">
              <a:avLst/>
            </a:prstGeom>
            <a:grpFill/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330200" rIns="266243" bIns="33020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Track and assess student progress with easy-to-read reports and data visualizations</a:t>
              </a:r>
            </a:p>
          </p:txBody>
        </p:sp>
      </p:grpSp>
      <p:pic>
        <p:nvPicPr>
          <p:cNvPr id="24" name="Graphic 23" descr="Question Mark with solid fill">
            <a:extLst>
              <a:ext uri="{FF2B5EF4-FFF2-40B4-BE49-F238E27FC236}">
                <a16:creationId xmlns:a16="http://schemas.microsoft.com/office/drawing/2014/main" id="{9721EB4A-0E7F-C77C-27FD-800897896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8778" y="2826753"/>
            <a:ext cx="914400" cy="914400"/>
          </a:xfrm>
          <a:prstGeom prst="rect">
            <a:avLst/>
          </a:prstGeom>
        </p:spPr>
      </p:pic>
      <p:pic>
        <p:nvPicPr>
          <p:cNvPr id="26" name="Graphic 25" descr="Soccer Goal with solid fill">
            <a:extLst>
              <a:ext uri="{FF2B5EF4-FFF2-40B4-BE49-F238E27FC236}">
                <a16:creationId xmlns:a16="http://schemas.microsoft.com/office/drawing/2014/main" id="{BD509895-645A-2007-FFBC-5037BDB83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1135" y="2826753"/>
            <a:ext cx="914400" cy="914400"/>
          </a:xfrm>
          <a:prstGeom prst="rect">
            <a:avLst/>
          </a:prstGeom>
        </p:spPr>
      </p:pic>
      <p:pic>
        <p:nvPicPr>
          <p:cNvPr id="28" name="Graphic 27" descr="Clipboard Partially Crossed with solid fill">
            <a:extLst>
              <a:ext uri="{FF2B5EF4-FFF2-40B4-BE49-F238E27FC236}">
                <a16:creationId xmlns:a16="http://schemas.microsoft.com/office/drawing/2014/main" id="{FDF12164-6AAF-DE5E-1AF1-EB0828AF2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7576" y="27579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7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8309D-B7B0-6FE7-5FB1-CE8479805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1D1D-C8BB-3BA5-CA27-3B5F42BAE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benefits for teachers and students?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1B53D4-D8C8-111D-3F07-7565B9DF798C}"/>
              </a:ext>
            </a:extLst>
          </p:cNvPr>
          <p:cNvSpPr/>
          <p:nvPr/>
        </p:nvSpPr>
        <p:spPr>
          <a:xfrm>
            <a:off x="1188062" y="1825625"/>
            <a:ext cx="9356107" cy="43942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9BE94B-879B-F340-A64C-3C63C227654E}"/>
              </a:ext>
            </a:extLst>
          </p:cNvPr>
          <p:cNvSpPr/>
          <p:nvPr/>
        </p:nvSpPr>
        <p:spPr>
          <a:xfrm>
            <a:off x="1188062" y="1974445"/>
            <a:ext cx="9356107" cy="1255179"/>
          </a:xfrm>
          <a:prstGeom prst="roundRect">
            <a:avLst>
              <a:gd name="adj" fmla="val 1000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Rectangle 8" descr="Chess Pieces">
            <a:extLst>
              <a:ext uri="{FF2B5EF4-FFF2-40B4-BE49-F238E27FC236}">
                <a16:creationId xmlns:a16="http://schemas.microsoft.com/office/drawing/2014/main" id="{F5A4ADC2-404F-8EDB-1356-61CF8B0B040E}"/>
              </a:ext>
            </a:extLst>
          </p:cNvPr>
          <p:cNvSpPr/>
          <p:nvPr/>
        </p:nvSpPr>
        <p:spPr>
          <a:xfrm>
            <a:off x="1567753" y="2108576"/>
            <a:ext cx="690348" cy="6903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16322F-261B-692A-26FF-95EA39A5C1A4}"/>
              </a:ext>
            </a:extLst>
          </p:cNvPr>
          <p:cNvSpPr/>
          <p:nvPr/>
        </p:nvSpPr>
        <p:spPr>
          <a:xfrm>
            <a:off x="2637793" y="1974445"/>
            <a:ext cx="7906375" cy="1255179"/>
          </a:xfrm>
          <a:custGeom>
            <a:avLst/>
            <a:gdLst>
              <a:gd name="connsiteX0" fmla="*/ 0 w 7906375"/>
              <a:gd name="connsiteY0" fmla="*/ 0 h 1255179"/>
              <a:gd name="connsiteX1" fmla="*/ 7906375 w 7906375"/>
              <a:gd name="connsiteY1" fmla="*/ 0 h 1255179"/>
              <a:gd name="connsiteX2" fmla="*/ 7906375 w 7906375"/>
              <a:gd name="connsiteY2" fmla="*/ 1255179 h 1255179"/>
              <a:gd name="connsiteX3" fmla="*/ 0 w 7906375"/>
              <a:gd name="connsiteY3" fmla="*/ 1255179 h 1255179"/>
              <a:gd name="connsiteX4" fmla="*/ 0 w 7906375"/>
              <a:gd name="connsiteY4" fmla="*/ 0 h 125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6375" h="1255179">
                <a:moveTo>
                  <a:pt x="0" y="0"/>
                </a:moveTo>
                <a:lnTo>
                  <a:pt x="7906375" y="0"/>
                </a:lnTo>
                <a:lnTo>
                  <a:pt x="7906375" y="1255179"/>
                </a:lnTo>
                <a:lnTo>
                  <a:pt x="0" y="12551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2840" tIns="132840" rIns="132840" bIns="132840" numCol="1" spcCol="1270" anchor="ctr" anchorCtr="0">
            <a:noAutofit/>
          </a:bodyPr>
          <a:lstStyle/>
          <a:p>
            <a:pPr marL="0" lvl="0" indent="0" algn="l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/>
                </a:solidFill>
              </a:rPr>
              <a:t>Keeps students motivated and excited through games, quizzes, and challenges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F2D55C-F657-12E7-1B5D-7970CF22D84D}"/>
              </a:ext>
            </a:extLst>
          </p:cNvPr>
          <p:cNvSpPr/>
          <p:nvPr/>
        </p:nvSpPr>
        <p:spPr>
          <a:xfrm>
            <a:off x="1188062" y="3543419"/>
            <a:ext cx="9356107" cy="1255179"/>
          </a:xfrm>
          <a:prstGeom prst="roundRect">
            <a:avLst>
              <a:gd name="adj" fmla="val 1000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 descr="Classroom">
            <a:extLst>
              <a:ext uri="{FF2B5EF4-FFF2-40B4-BE49-F238E27FC236}">
                <a16:creationId xmlns:a16="http://schemas.microsoft.com/office/drawing/2014/main" id="{6A441AB7-2B9E-6282-E988-A83762F3662A}"/>
              </a:ext>
            </a:extLst>
          </p:cNvPr>
          <p:cNvSpPr/>
          <p:nvPr/>
        </p:nvSpPr>
        <p:spPr>
          <a:xfrm>
            <a:off x="1567753" y="3825834"/>
            <a:ext cx="690348" cy="69034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C073C-B379-7ACA-970F-E076CE919FE9}"/>
              </a:ext>
            </a:extLst>
          </p:cNvPr>
          <p:cNvSpPr/>
          <p:nvPr/>
        </p:nvSpPr>
        <p:spPr>
          <a:xfrm>
            <a:off x="2637793" y="3543419"/>
            <a:ext cx="7906375" cy="1255179"/>
          </a:xfrm>
          <a:custGeom>
            <a:avLst/>
            <a:gdLst>
              <a:gd name="connsiteX0" fmla="*/ 0 w 7906375"/>
              <a:gd name="connsiteY0" fmla="*/ 0 h 1255179"/>
              <a:gd name="connsiteX1" fmla="*/ 7906375 w 7906375"/>
              <a:gd name="connsiteY1" fmla="*/ 0 h 1255179"/>
              <a:gd name="connsiteX2" fmla="*/ 7906375 w 7906375"/>
              <a:gd name="connsiteY2" fmla="*/ 1255179 h 1255179"/>
              <a:gd name="connsiteX3" fmla="*/ 0 w 7906375"/>
              <a:gd name="connsiteY3" fmla="*/ 1255179 h 1255179"/>
              <a:gd name="connsiteX4" fmla="*/ 0 w 7906375"/>
              <a:gd name="connsiteY4" fmla="*/ 0 h 125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6375" h="1255179">
                <a:moveTo>
                  <a:pt x="0" y="0"/>
                </a:moveTo>
                <a:lnTo>
                  <a:pt x="7906375" y="0"/>
                </a:lnTo>
                <a:lnTo>
                  <a:pt x="7906375" y="1255179"/>
                </a:lnTo>
                <a:lnTo>
                  <a:pt x="0" y="12551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2840" tIns="132840" rIns="132840" bIns="132840" numCol="1" spcCol="1270" anchor="ctr" anchorCtr="0">
            <a:noAutofit/>
          </a:bodyPr>
          <a:lstStyle/>
          <a:p>
            <a:pPr marL="0" lvl="0" indent="0" algn="l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/>
                </a:solidFill>
              </a:rPr>
              <a:t>Interactive and repetition-based learning leads to better retention of key concepts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128B47-D855-D0CB-BAE0-DBD6E5B5CDF9}"/>
              </a:ext>
            </a:extLst>
          </p:cNvPr>
          <p:cNvSpPr/>
          <p:nvPr/>
        </p:nvSpPr>
        <p:spPr>
          <a:xfrm>
            <a:off x="1188062" y="5112393"/>
            <a:ext cx="9356107" cy="1255179"/>
          </a:xfrm>
          <a:prstGeom prst="roundRect">
            <a:avLst>
              <a:gd name="adj" fmla="val 1000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 descr="Diploma Roll">
            <a:extLst>
              <a:ext uri="{FF2B5EF4-FFF2-40B4-BE49-F238E27FC236}">
                <a16:creationId xmlns:a16="http://schemas.microsoft.com/office/drawing/2014/main" id="{78CD0B2F-C6C9-A7C2-733A-7385C38ADE1C}"/>
              </a:ext>
            </a:extLst>
          </p:cNvPr>
          <p:cNvSpPr/>
          <p:nvPr/>
        </p:nvSpPr>
        <p:spPr>
          <a:xfrm>
            <a:off x="1567753" y="5394808"/>
            <a:ext cx="690348" cy="69034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595CB5-792C-7BB2-1D90-FFEC20716BCA}"/>
              </a:ext>
            </a:extLst>
          </p:cNvPr>
          <p:cNvSpPr/>
          <p:nvPr/>
        </p:nvSpPr>
        <p:spPr>
          <a:xfrm>
            <a:off x="2637793" y="5112393"/>
            <a:ext cx="7906375" cy="1255179"/>
          </a:xfrm>
          <a:custGeom>
            <a:avLst/>
            <a:gdLst>
              <a:gd name="connsiteX0" fmla="*/ 0 w 7906375"/>
              <a:gd name="connsiteY0" fmla="*/ 0 h 1255179"/>
              <a:gd name="connsiteX1" fmla="*/ 7906375 w 7906375"/>
              <a:gd name="connsiteY1" fmla="*/ 0 h 1255179"/>
              <a:gd name="connsiteX2" fmla="*/ 7906375 w 7906375"/>
              <a:gd name="connsiteY2" fmla="*/ 1255179 h 1255179"/>
              <a:gd name="connsiteX3" fmla="*/ 0 w 7906375"/>
              <a:gd name="connsiteY3" fmla="*/ 1255179 h 1255179"/>
              <a:gd name="connsiteX4" fmla="*/ 0 w 7906375"/>
              <a:gd name="connsiteY4" fmla="*/ 0 h 125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6375" h="1255179">
                <a:moveTo>
                  <a:pt x="0" y="0"/>
                </a:moveTo>
                <a:lnTo>
                  <a:pt x="7906375" y="0"/>
                </a:lnTo>
                <a:lnTo>
                  <a:pt x="7906375" y="1255179"/>
                </a:lnTo>
                <a:lnTo>
                  <a:pt x="0" y="12551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2840" tIns="132840" rIns="132840" bIns="132840" numCol="1" spcCol="1270" anchor="ctr" anchorCtr="0">
            <a:noAutofit/>
          </a:bodyPr>
          <a:lstStyle/>
          <a:p>
            <a:pPr marL="0" lvl="0" indent="0" algn="l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>
                <a:solidFill>
                  <a:schemeClr val="tx1"/>
                </a:solidFill>
              </a:rPr>
              <a:t>Teachers receive instant feedback on student progress, enabling timely support</a:t>
            </a:r>
          </a:p>
        </p:txBody>
      </p:sp>
    </p:spTree>
    <p:extLst>
      <p:ext uri="{BB962C8B-B14F-4D97-AF65-F5344CB8AC3E}">
        <p14:creationId xmlns:p14="http://schemas.microsoft.com/office/powerpoint/2010/main" val="223171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42EF-CEAD-1148-140F-EA86DCCE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benefits for teachers and students?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A64E9702-0704-D098-BCCA-10CFFC3E9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611" y="2275906"/>
            <a:ext cx="4294701" cy="1066533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C32221C-3904-B088-CBBD-AF1764323498}"/>
              </a:ext>
            </a:extLst>
          </p:cNvPr>
          <p:cNvSpPr/>
          <p:nvPr/>
        </p:nvSpPr>
        <p:spPr>
          <a:xfrm>
            <a:off x="666583" y="2650487"/>
            <a:ext cx="3860485" cy="3071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Engagement</a:t>
            </a:r>
            <a:endParaRPr lang="en-US" dirty="0"/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B1C9ECAA-7771-4FE5-0CBF-5E482C296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611" y="3418620"/>
            <a:ext cx="9275031" cy="1066533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D6AE0DF7-20DE-2479-36CB-C36172C2ECA1}"/>
              </a:ext>
            </a:extLst>
          </p:cNvPr>
          <p:cNvSpPr/>
          <p:nvPr/>
        </p:nvSpPr>
        <p:spPr>
          <a:xfrm>
            <a:off x="666583" y="3793201"/>
            <a:ext cx="8959133" cy="3071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Retention</a:t>
            </a:r>
            <a:endParaRPr lang="en-US" dirty="0"/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id="{F71492F4-B4F4-1CA9-6D26-600F7EEF5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611" y="4561334"/>
            <a:ext cx="11265258" cy="1066533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51383B63-2E4B-8FBB-2CBE-66F4CFC3BB3B}"/>
              </a:ext>
            </a:extLst>
          </p:cNvPr>
          <p:cNvSpPr/>
          <p:nvPr/>
        </p:nvSpPr>
        <p:spPr>
          <a:xfrm>
            <a:off x="666583" y="4935916"/>
            <a:ext cx="10951012" cy="3071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4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4E3F-EA12-AC78-27F5-181266498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0057-4C23-2668-9FFB-5CAEAE8C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and Transparent Pricing Options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B7BB5D-3E7F-B296-787A-29FB949AE2A2}"/>
              </a:ext>
            </a:extLst>
          </p:cNvPr>
          <p:cNvSpPr/>
          <p:nvPr/>
        </p:nvSpPr>
        <p:spPr>
          <a:xfrm>
            <a:off x="1188062" y="1825625"/>
            <a:ext cx="9356107" cy="43942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DB60603-9EB1-4325-C168-3A44C2D74C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627556"/>
              </p:ext>
            </p:extLst>
          </p:nvPr>
        </p:nvGraphicFramePr>
        <p:xfrm>
          <a:off x="632085" y="1926322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6505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5fe178e-b498-4614-84b5-ec7a7e89374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1ACF8DC91E546A683B650528D5A4F" ma:contentTypeVersion="18" ma:contentTypeDescription="Create a new document." ma:contentTypeScope="" ma:versionID="b4d105365484c6335e992f0f7765016b">
  <xsd:schema xmlns:xsd="http://www.w3.org/2001/XMLSchema" xmlns:xs="http://www.w3.org/2001/XMLSchema" xmlns:p="http://schemas.microsoft.com/office/2006/metadata/properties" xmlns:ns3="bbba6882-a642-4d4e-bb84-141a51dc9735" xmlns:ns4="b5fe178e-b498-4614-84b5-ec7a7e893743" targetNamespace="http://schemas.microsoft.com/office/2006/metadata/properties" ma:root="true" ma:fieldsID="2b7a26c484368c6b8eeebbe8033e5e4f" ns3:_="" ns4:_="">
    <xsd:import namespace="bbba6882-a642-4d4e-bb84-141a51dc9735"/>
    <xsd:import namespace="b5fe178e-b498-4614-84b5-ec7a7e89374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a6882-a642-4d4e-bb84-141a51dc973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fe178e-b498-4614-84b5-ec7a7e893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A2E55-50E6-4CCB-958F-45EA278BB0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5C0BA1-B6DB-4C09-AB8F-2EA5ACF9F331}">
  <ds:schemaRefs>
    <ds:schemaRef ds:uri="http://purl.org/dc/dcmitype/"/>
    <ds:schemaRef ds:uri="bbba6882-a642-4d4e-bb84-141a51dc9735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b5fe178e-b498-4614-84b5-ec7a7e89374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B4CE62C-1825-4D6F-AE8F-90AA23B83F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ba6882-a642-4d4e-bb84-141a51dc9735"/>
    <ds:schemaRef ds:uri="b5fe178e-b498-4614-84b5-ec7a7e893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500</Words>
  <Application>Microsoft Office PowerPoint</Application>
  <PresentationFormat>Widescreen</PresentationFormat>
  <Paragraphs>69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Montserrat</vt:lpstr>
      <vt:lpstr>Montserrat Regular</vt:lpstr>
      <vt:lpstr>Trocchi</vt:lpstr>
      <vt:lpstr>Office Theme</vt:lpstr>
      <vt:lpstr>Bridge: Transforming Classroom Engagement</vt:lpstr>
      <vt:lpstr>Meet Bridge, an interactive learning platform</vt:lpstr>
      <vt:lpstr>Bridge Mock-Up: The application students love</vt:lpstr>
      <vt:lpstr>The challenge in todays classroom…</vt:lpstr>
      <vt:lpstr>Bridge: Your Interactive Learning Solution</vt:lpstr>
      <vt:lpstr>Key Features of Bridge</vt:lpstr>
      <vt:lpstr>What are the benefits for teachers and students?</vt:lpstr>
      <vt:lpstr>What are the benefits for teachers and students?</vt:lpstr>
      <vt:lpstr>Flexible and Transparent Pricing Options</vt:lpstr>
      <vt:lpstr>Pricing options for Bridge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Williams, Garrett Andrew</dc:creator>
  <cp:lastModifiedBy>Williams, Garrett Andrew</cp:lastModifiedBy>
  <cp:revision>2</cp:revision>
  <dcterms:created xsi:type="dcterms:W3CDTF">2024-10-29T19:01:13Z</dcterms:created>
  <dcterms:modified xsi:type="dcterms:W3CDTF">2024-10-31T17:12:31Z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0x01010028A1ACF8DC91E546A683B650528D5A4F</vt:lpwstr>
  </property>
</Properties>
</file>